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Lst>
  <p:sldSz cy="5143500" cx="9144000"/>
  <p:notesSz cx="6858000" cy="9144000"/>
  <p:embeddedFontLst>
    <p:embeddedFont>
      <p:font typeface="Raleway"/>
      <p:regular r:id="rId12"/>
      <p:bold r:id="rId13"/>
      <p:italic r:id="rId14"/>
      <p:boldItalic r:id="rId15"/>
    </p:embeddedFont>
    <p:embeddedFont>
      <p:font typeface="La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Raleway-bold.fntdata"/><Relationship Id="rId12" Type="http://schemas.openxmlformats.org/officeDocument/2006/relationships/font" Target="fonts/Raleway-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aleway-boldItalic.fntdata"/><Relationship Id="rId14" Type="http://schemas.openxmlformats.org/officeDocument/2006/relationships/font" Target="fonts/Raleway-italic.fntdata"/><Relationship Id="rId17" Type="http://schemas.openxmlformats.org/officeDocument/2006/relationships/font" Target="fonts/Lato-bold.fntdata"/><Relationship Id="rId16" Type="http://schemas.openxmlformats.org/officeDocument/2006/relationships/font" Target="fonts/Lato-regular.fntdata"/><Relationship Id="rId5" Type="http://schemas.openxmlformats.org/officeDocument/2006/relationships/notesMaster" Target="notesMasters/notesMaster1.xml"/><Relationship Id="rId19" Type="http://schemas.openxmlformats.org/officeDocument/2006/relationships/font" Target="fonts/Lato-boldItalic.fntdata"/><Relationship Id="rId6" Type="http://schemas.openxmlformats.org/officeDocument/2006/relationships/slide" Target="slides/slide1.xml"/><Relationship Id="rId18"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aleway"/>
                <a:ea typeface="Raleway"/>
                <a:cs typeface="Raleway"/>
                <a:sym typeface="Raleway"/>
              </a:rPr>
              <a:t>RBA - Restaurant Business Analytics</a:t>
            </a:r>
            <a:endParaRPr sz="1200">
              <a:latin typeface="Raleway"/>
              <a:ea typeface="Raleway"/>
              <a:cs typeface="Raleway"/>
              <a:sym typeface="Raleway"/>
            </a:endParaRPr>
          </a:p>
          <a:p>
            <a:pPr indent="0" lvl="0" marL="0" rtl="0" algn="l">
              <a:spcBef>
                <a:spcPts val="0"/>
              </a:spcBef>
              <a:spcAft>
                <a:spcPts val="0"/>
              </a:spcAft>
              <a:buNone/>
            </a:pPr>
            <a:r>
              <a:rPr lang="en" sz="1200">
                <a:latin typeface="Raleway"/>
                <a:ea typeface="Raleway"/>
                <a:cs typeface="Raleway"/>
                <a:sym typeface="Raleway"/>
              </a:rPr>
              <a:t>Eureka Analytics</a:t>
            </a:r>
            <a:endParaRPr sz="1200">
              <a:latin typeface="Raleway"/>
              <a:ea typeface="Raleway"/>
              <a:cs typeface="Raleway"/>
              <a:sym typeface="Raleway"/>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446afb8998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446afb8998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446afb8998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446afb8998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450a0bf35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450a0bf35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4522209a9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4522209a9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450a0bf354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450a0bf35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6.png"/><Relationship Id="rId6"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8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Eureka Analytics</a:t>
            </a:r>
            <a:endParaRPr/>
          </a:p>
        </p:txBody>
      </p:sp>
      <p:sp>
        <p:nvSpPr>
          <p:cNvPr id="87" name="Google Shape;87;p13"/>
          <p:cNvSpPr txBox="1"/>
          <p:nvPr>
            <p:ph idx="1" type="subTitle"/>
          </p:nvPr>
        </p:nvSpPr>
        <p:spPr>
          <a:xfrm>
            <a:off x="729450" y="2455375"/>
            <a:ext cx="7688100" cy="141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Making data driven business decisions.</a:t>
            </a:r>
            <a:endParaRPr/>
          </a:p>
          <a:p>
            <a:pPr indent="0" lvl="0" marL="0" rtl="0" algn="l">
              <a:spcBef>
                <a:spcPts val="0"/>
              </a:spcBef>
              <a:spcAft>
                <a:spcPts val="0"/>
              </a:spcAft>
              <a:buNone/>
            </a:pPr>
            <a:r>
              <a:t/>
            </a:r>
            <a:endParaRPr/>
          </a:p>
          <a:p>
            <a:pPr indent="-298450" lvl="0" marL="457200" rtl="0" algn="l">
              <a:spcBef>
                <a:spcPts val="0"/>
              </a:spcBef>
              <a:spcAft>
                <a:spcPts val="0"/>
              </a:spcAft>
              <a:buClr>
                <a:srgbClr val="000000"/>
              </a:buClr>
              <a:buSzPts val="1100"/>
              <a:buChar char="●"/>
            </a:pPr>
            <a:r>
              <a:rPr lang="en" sz="1100">
                <a:solidFill>
                  <a:srgbClr val="000000"/>
                </a:solidFill>
              </a:rPr>
              <a:t>Barkha Bhojak</a:t>
            </a:r>
            <a:endParaRPr sz="1100">
              <a:solidFill>
                <a:srgbClr val="000000"/>
              </a:solidFill>
            </a:endParaRPr>
          </a:p>
          <a:p>
            <a:pPr indent="-298450" lvl="0" marL="457200" rtl="0" algn="l">
              <a:spcBef>
                <a:spcPts val="0"/>
              </a:spcBef>
              <a:spcAft>
                <a:spcPts val="0"/>
              </a:spcAft>
              <a:buClr>
                <a:srgbClr val="000000"/>
              </a:buClr>
              <a:buSzPts val="1100"/>
              <a:buChar char="●"/>
            </a:pPr>
            <a:r>
              <a:rPr lang="en" sz="1100">
                <a:solidFill>
                  <a:srgbClr val="000000"/>
                </a:solidFill>
              </a:rPr>
              <a:t>Dweep Kumarbhai Trivedi</a:t>
            </a:r>
            <a:endParaRPr sz="1100">
              <a:solidFill>
                <a:srgbClr val="000000"/>
              </a:solidFill>
            </a:endParaRPr>
          </a:p>
          <a:p>
            <a:pPr indent="-298450" lvl="0" marL="457200" rtl="0" algn="l">
              <a:spcBef>
                <a:spcPts val="0"/>
              </a:spcBef>
              <a:spcAft>
                <a:spcPts val="0"/>
              </a:spcAft>
              <a:buClr>
                <a:srgbClr val="000000"/>
              </a:buClr>
              <a:buSzPts val="1100"/>
              <a:buChar char="●"/>
            </a:pPr>
            <a:r>
              <a:rPr lang="en" sz="1100">
                <a:solidFill>
                  <a:srgbClr val="000000"/>
                </a:solidFill>
              </a:rPr>
              <a:t>Supicha Phadungsilp</a:t>
            </a:r>
            <a:endParaRPr sz="1100">
              <a:solidFill>
                <a:srgbClr val="000000"/>
              </a:solidFill>
            </a:endParaRPr>
          </a:p>
          <a:p>
            <a:pPr indent="-298450" lvl="0" marL="457200" rtl="0" algn="l">
              <a:spcBef>
                <a:spcPts val="0"/>
              </a:spcBef>
              <a:spcAft>
                <a:spcPts val="0"/>
              </a:spcAft>
              <a:buClr>
                <a:srgbClr val="000000"/>
              </a:buClr>
              <a:buSzPts val="1100"/>
              <a:buChar char="●"/>
            </a:pPr>
            <a:r>
              <a:rPr lang="en" sz="1100">
                <a:solidFill>
                  <a:srgbClr val="000000"/>
                </a:solidFill>
              </a:rPr>
              <a:t>Utkarsh Gera</a:t>
            </a:r>
            <a:endParaRPr sz="1100">
              <a:solidFill>
                <a:srgbClr val="000000"/>
              </a:solidFill>
            </a:endParaRPr>
          </a:p>
          <a:p>
            <a:pPr indent="-298450" lvl="0" marL="457200" rtl="0" algn="l">
              <a:spcBef>
                <a:spcPts val="0"/>
              </a:spcBef>
              <a:spcAft>
                <a:spcPts val="0"/>
              </a:spcAft>
              <a:buClr>
                <a:srgbClr val="000000"/>
              </a:buClr>
              <a:buSzPts val="1100"/>
              <a:buChar char="●"/>
            </a:pPr>
            <a:r>
              <a:rPr lang="en" sz="1100">
                <a:solidFill>
                  <a:srgbClr val="000000"/>
                </a:solidFill>
              </a:rPr>
              <a:t>Zeeshan Abid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93" name="Google Shape;93;p14"/>
          <p:cNvSpPr txBox="1"/>
          <p:nvPr>
            <p:ph idx="1" type="body"/>
          </p:nvPr>
        </p:nvSpPr>
        <p:spPr>
          <a:xfrm>
            <a:off x="729450" y="1850275"/>
            <a:ext cx="4552500" cy="32088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sz="1200">
                <a:solidFill>
                  <a:srgbClr val="000000"/>
                </a:solidFill>
              </a:rPr>
              <a:t>Over the past few years, rise in number of social media platforms has led to generation of large amounts of user driven data. Businesses have now begun considering this data before taking strategic decisions which has paved the way for the application of data analytics. However, feasibility of this task remains limited due to the sheer volume of data being processed along with a large number of data sources.</a:t>
            </a:r>
            <a:endParaRPr sz="1200">
              <a:solidFill>
                <a:srgbClr val="000000"/>
              </a:solidFill>
            </a:endParaRPr>
          </a:p>
          <a:p>
            <a:pPr indent="0" lvl="0" marL="0" rtl="0" algn="l">
              <a:lnSpc>
                <a:spcPct val="100000"/>
              </a:lnSpc>
              <a:spcBef>
                <a:spcPts val="0"/>
              </a:spcBef>
              <a:spcAft>
                <a:spcPts val="0"/>
              </a:spcAft>
              <a:buNone/>
            </a:pPr>
            <a:r>
              <a:t/>
            </a:r>
            <a:endParaRPr sz="1200">
              <a:solidFill>
                <a:srgbClr val="000000"/>
              </a:solidFill>
            </a:endParaRPr>
          </a:p>
          <a:p>
            <a:pPr indent="0" lvl="0" marL="0" rtl="0" algn="l">
              <a:lnSpc>
                <a:spcPct val="100000"/>
              </a:lnSpc>
              <a:spcBef>
                <a:spcPts val="0"/>
              </a:spcBef>
              <a:spcAft>
                <a:spcPts val="0"/>
              </a:spcAft>
              <a:buNone/>
            </a:pPr>
            <a:r>
              <a:rPr lang="en" sz="1200">
                <a:solidFill>
                  <a:srgbClr val="000000"/>
                </a:solidFill>
              </a:rPr>
              <a:t>For our purposes, we will be focusing on a specific type of business, i.e., restaurants based out of Los Angeles.</a:t>
            </a:r>
            <a:endParaRPr sz="1200">
              <a:solidFill>
                <a:srgbClr val="000000"/>
              </a:solidFill>
            </a:endParaRPr>
          </a:p>
          <a:p>
            <a:pPr indent="0" lvl="0" marL="0" rtl="0" algn="l">
              <a:lnSpc>
                <a:spcPct val="100000"/>
              </a:lnSpc>
              <a:spcBef>
                <a:spcPts val="0"/>
              </a:spcBef>
              <a:spcAft>
                <a:spcPts val="0"/>
              </a:spcAft>
              <a:buNone/>
            </a:pPr>
            <a:r>
              <a:t/>
            </a:r>
            <a:endParaRPr sz="1200">
              <a:solidFill>
                <a:srgbClr val="000000"/>
              </a:solidFill>
            </a:endParaRPr>
          </a:p>
          <a:p>
            <a:pPr indent="0" lvl="0" marL="0" rtl="0" algn="l">
              <a:lnSpc>
                <a:spcPct val="100000"/>
              </a:lnSpc>
              <a:spcBef>
                <a:spcPts val="0"/>
              </a:spcBef>
              <a:spcAft>
                <a:spcPts val="0"/>
              </a:spcAft>
              <a:buNone/>
            </a:pPr>
            <a:r>
              <a:rPr lang="en" sz="1200">
                <a:solidFill>
                  <a:srgbClr val="000000"/>
                </a:solidFill>
              </a:rPr>
              <a:t>Given a location,  we aim to predict a list of cuisines that are likely to receive a higher rating on Yelp.</a:t>
            </a:r>
            <a:endParaRPr sz="1200">
              <a:solidFill>
                <a:srgbClr val="000000"/>
              </a:solidFill>
            </a:endParaRPr>
          </a:p>
        </p:txBody>
      </p:sp>
      <p:pic>
        <p:nvPicPr>
          <p:cNvPr id="94" name="Google Shape;94;p14"/>
          <p:cNvPicPr preferRelativeResize="0"/>
          <p:nvPr/>
        </p:nvPicPr>
        <p:blipFill>
          <a:blip r:embed="rId3">
            <a:alphaModFix/>
          </a:blip>
          <a:stretch>
            <a:fillRect/>
          </a:stretch>
        </p:blipFill>
        <p:spPr>
          <a:xfrm>
            <a:off x="5598450" y="1487575"/>
            <a:ext cx="3140310" cy="29848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pic>
        <p:nvPicPr>
          <p:cNvPr id="99" name="Google Shape;99;p15"/>
          <p:cNvPicPr preferRelativeResize="0"/>
          <p:nvPr/>
        </p:nvPicPr>
        <p:blipFill>
          <a:blip r:embed="rId3">
            <a:alphaModFix/>
          </a:blip>
          <a:stretch>
            <a:fillRect/>
          </a:stretch>
        </p:blipFill>
        <p:spPr>
          <a:xfrm>
            <a:off x="2588225" y="2831200"/>
            <a:ext cx="3598228" cy="2183359"/>
          </a:xfrm>
          <a:prstGeom prst="rect">
            <a:avLst/>
          </a:prstGeom>
          <a:noFill/>
          <a:ln>
            <a:noFill/>
          </a:ln>
        </p:spPr>
      </p:pic>
      <p:pic>
        <p:nvPicPr>
          <p:cNvPr id="100" name="Google Shape;100;p15"/>
          <p:cNvPicPr preferRelativeResize="0"/>
          <p:nvPr/>
        </p:nvPicPr>
        <p:blipFill>
          <a:blip r:embed="rId4">
            <a:alphaModFix/>
          </a:blip>
          <a:stretch>
            <a:fillRect/>
          </a:stretch>
        </p:blipFill>
        <p:spPr>
          <a:xfrm>
            <a:off x="2588225" y="551649"/>
            <a:ext cx="3598227" cy="2225851"/>
          </a:xfrm>
          <a:prstGeom prst="rect">
            <a:avLst/>
          </a:prstGeom>
          <a:noFill/>
          <a:ln>
            <a:noFill/>
          </a:ln>
        </p:spPr>
      </p:pic>
      <p:sp>
        <p:nvSpPr>
          <p:cNvPr id="101" name="Google Shape;101;p15"/>
          <p:cNvSpPr txBox="1"/>
          <p:nvPr>
            <p:ph type="title"/>
          </p:nvPr>
        </p:nvSpPr>
        <p:spPr>
          <a:xfrm>
            <a:off x="158900" y="1236875"/>
            <a:ext cx="3212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Datasets</a:t>
            </a:r>
            <a:endParaRPr/>
          </a:p>
        </p:txBody>
      </p:sp>
      <p:sp>
        <p:nvSpPr>
          <p:cNvPr id="102" name="Google Shape;102;p15"/>
          <p:cNvSpPr txBox="1"/>
          <p:nvPr>
            <p:ph idx="1" type="body"/>
          </p:nvPr>
        </p:nvSpPr>
        <p:spPr>
          <a:xfrm>
            <a:off x="-62125" y="1948575"/>
            <a:ext cx="3212400" cy="1448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Google Maps and Yelp</a:t>
            </a:r>
            <a:endParaRPr/>
          </a:p>
          <a:p>
            <a:pPr indent="-311150" lvl="0" marL="457200" rtl="0" algn="l">
              <a:spcBef>
                <a:spcPts val="0"/>
              </a:spcBef>
              <a:spcAft>
                <a:spcPts val="0"/>
              </a:spcAft>
              <a:buSzPts val="1300"/>
              <a:buChar char="-"/>
            </a:pPr>
            <a:r>
              <a:rPr lang="en"/>
              <a:t>Los Angeles Crime Data</a:t>
            </a:r>
            <a:endParaRPr/>
          </a:p>
          <a:p>
            <a:pPr indent="-311150" lvl="0" marL="457200" rtl="0" algn="l">
              <a:spcBef>
                <a:spcPts val="0"/>
              </a:spcBef>
              <a:spcAft>
                <a:spcPts val="0"/>
              </a:spcAft>
              <a:buSzPts val="1300"/>
              <a:buChar char="-"/>
            </a:pPr>
            <a:r>
              <a:rPr lang="en"/>
              <a:t>Los Angeles Census Data</a:t>
            </a:r>
            <a:endParaRPr/>
          </a:p>
          <a:p>
            <a:pPr indent="-311150" lvl="0" marL="457200" rtl="0" algn="l">
              <a:spcBef>
                <a:spcPts val="0"/>
              </a:spcBef>
              <a:spcAft>
                <a:spcPts val="0"/>
              </a:spcAft>
              <a:buSzPts val="1300"/>
              <a:buChar char="-"/>
            </a:pPr>
            <a:r>
              <a:rPr lang="en"/>
              <a:t>Los Angeles parking meters</a:t>
            </a:r>
            <a:endParaRPr/>
          </a:p>
          <a:p>
            <a:pPr indent="0" lvl="0" marL="0" rtl="0" algn="l">
              <a:lnSpc>
                <a:spcPct val="100000"/>
              </a:lnSpc>
              <a:spcBef>
                <a:spcPts val="1600"/>
              </a:spcBef>
              <a:spcAft>
                <a:spcPts val="1600"/>
              </a:spcAft>
              <a:buNone/>
            </a:pPr>
            <a:r>
              <a:t/>
            </a:r>
            <a:endParaRPr/>
          </a:p>
        </p:txBody>
      </p:sp>
      <p:sp>
        <p:nvSpPr>
          <p:cNvPr id="103" name="Google Shape;103;p15"/>
          <p:cNvSpPr txBox="1"/>
          <p:nvPr/>
        </p:nvSpPr>
        <p:spPr>
          <a:xfrm>
            <a:off x="6224050" y="1948575"/>
            <a:ext cx="2576100" cy="2368500"/>
          </a:xfrm>
          <a:prstGeom prst="rect">
            <a:avLst/>
          </a:prstGeom>
          <a:noFill/>
          <a:ln>
            <a:noFill/>
          </a:ln>
        </p:spPr>
        <p:txBody>
          <a:bodyPr anchorCtr="0" anchor="ctr" bIns="91425" lIns="91425" spcFirstLastPara="1" rIns="91425" wrap="square" tIns="91425">
            <a:noAutofit/>
          </a:bodyPr>
          <a:lstStyle/>
          <a:p>
            <a:pPr indent="-311150" lvl="0" marL="45720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Bot detection</a:t>
            </a:r>
            <a:endParaRPr sz="1300">
              <a:solidFill>
                <a:schemeClr val="accent1"/>
              </a:solidFill>
              <a:latin typeface="Lato"/>
              <a:ea typeface="Lato"/>
              <a:cs typeface="Lato"/>
              <a:sym typeface="Lato"/>
            </a:endParaRPr>
          </a:p>
          <a:p>
            <a:pPr indent="-311150" lvl="0" marL="45720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Timeout issues</a:t>
            </a:r>
            <a:endParaRPr sz="1300">
              <a:solidFill>
                <a:schemeClr val="accent1"/>
              </a:solidFill>
              <a:latin typeface="Lato"/>
              <a:ea typeface="Lato"/>
              <a:cs typeface="Lato"/>
              <a:sym typeface="Lato"/>
            </a:endParaRPr>
          </a:p>
          <a:p>
            <a:pPr indent="-311150" lvl="0" marL="45720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Matching restaurants across Google and Yelp</a:t>
            </a:r>
            <a:endParaRPr sz="1300">
              <a:solidFill>
                <a:schemeClr val="accent1"/>
              </a:solidFill>
              <a:latin typeface="Lato"/>
              <a:ea typeface="Lato"/>
              <a:cs typeface="Lato"/>
              <a:sym typeface="Lato"/>
            </a:endParaRPr>
          </a:p>
          <a:p>
            <a:pPr indent="-311150" lvl="0" marL="45720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Resource limitations</a:t>
            </a:r>
            <a:endParaRPr sz="1300">
              <a:solidFill>
                <a:schemeClr val="accent1"/>
              </a:solidFill>
              <a:latin typeface="Lato"/>
              <a:ea typeface="Lato"/>
              <a:cs typeface="Lato"/>
              <a:sym typeface="Lato"/>
            </a:endParaRPr>
          </a:p>
          <a:p>
            <a:pPr indent="0" lvl="0" marL="0" rtl="0" algn="l">
              <a:spcBef>
                <a:spcPts val="1600"/>
              </a:spcBef>
              <a:spcAft>
                <a:spcPts val="1600"/>
              </a:spcAft>
              <a:buNone/>
            </a:pPr>
            <a:r>
              <a:t/>
            </a:r>
            <a:endParaRPr sz="1300">
              <a:solidFill>
                <a:schemeClr val="accent1"/>
              </a:solidFill>
              <a:latin typeface="Lato"/>
              <a:ea typeface="Lato"/>
              <a:cs typeface="Lato"/>
              <a:sym typeface="Lato"/>
            </a:endParaRPr>
          </a:p>
        </p:txBody>
      </p:sp>
      <p:sp>
        <p:nvSpPr>
          <p:cNvPr id="104" name="Google Shape;104;p15"/>
          <p:cNvSpPr txBox="1"/>
          <p:nvPr>
            <p:ph type="title"/>
          </p:nvPr>
        </p:nvSpPr>
        <p:spPr>
          <a:xfrm>
            <a:off x="6186450" y="1236875"/>
            <a:ext cx="3212400" cy="61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 faced</a:t>
            </a:r>
            <a:endParaRPr/>
          </a:p>
        </p:txBody>
      </p:sp>
      <p:sp>
        <p:nvSpPr>
          <p:cNvPr id="105" name="Google Shape;105;p15"/>
          <p:cNvSpPr txBox="1"/>
          <p:nvPr>
            <p:ph type="title"/>
          </p:nvPr>
        </p:nvSpPr>
        <p:spPr>
          <a:xfrm>
            <a:off x="943075" y="4105588"/>
            <a:ext cx="2453100" cy="9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Google</a:t>
            </a:r>
            <a:endParaRPr sz="2300"/>
          </a:p>
          <a:p>
            <a:pPr indent="0" lvl="0" marL="0" rtl="0" algn="l">
              <a:spcBef>
                <a:spcPts val="0"/>
              </a:spcBef>
              <a:spcAft>
                <a:spcPts val="0"/>
              </a:spcAft>
              <a:buNone/>
            </a:pPr>
            <a:r>
              <a:rPr b="0" lang="en" sz="1400"/>
              <a:t>15,515 restaurants</a:t>
            </a:r>
            <a:endParaRPr b="0" sz="1400"/>
          </a:p>
          <a:p>
            <a:pPr indent="0" lvl="0" marL="0" rtl="0" algn="l">
              <a:spcBef>
                <a:spcPts val="0"/>
              </a:spcBef>
              <a:spcAft>
                <a:spcPts val="0"/>
              </a:spcAft>
              <a:buNone/>
            </a:pPr>
            <a:r>
              <a:rPr b="0" lang="en" sz="1400"/>
              <a:t>2,722 parking spots</a:t>
            </a:r>
            <a:endParaRPr b="0" sz="1400"/>
          </a:p>
          <a:p>
            <a:pPr indent="0" lvl="0" marL="0" rtl="0" algn="l">
              <a:spcBef>
                <a:spcPts val="0"/>
              </a:spcBef>
              <a:spcAft>
                <a:spcPts val="0"/>
              </a:spcAft>
              <a:buNone/>
            </a:pPr>
            <a:r>
              <a:t/>
            </a:r>
            <a:endParaRPr b="0" sz="2000"/>
          </a:p>
          <a:p>
            <a:pPr indent="0" lvl="0" marL="0" rtl="0" algn="l">
              <a:spcBef>
                <a:spcPts val="0"/>
              </a:spcBef>
              <a:spcAft>
                <a:spcPts val="0"/>
              </a:spcAft>
              <a:buNone/>
            </a:pPr>
            <a:r>
              <a:t/>
            </a:r>
            <a:endParaRPr/>
          </a:p>
        </p:txBody>
      </p:sp>
      <p:pic>
        <p:nvPicPr>
          <p:cNvPr id="106" name="Google Shape;106;p15"/>
          <p:cNvPicPr preferRelativeResize="0"/>
          <p:nvPr/>
        </p:nvPicPr>
        <p:blipFill rotWithShape="1">
          <a:blip r:embed="rId5">
            <a:alphaModFix/>
          </a:blip>
          <a:srcRect b="30910" l="35882" r="37493" t="28391"/>
          <a:stretch/>
        </p:blipFill>
        <p:spPr>
          <a:xfrm>
            <a:off x="57800" y="4105613"/>
            <a:ext cx="900632" cy="950650"/>
          </a:xfrm>
          <a:prstGeom prst="rect">
            <a:avLst/>
          </a:prstGeom>
          <a:noFill/>
          <a:ln>
            <a:noFill/>
          </a:ln>
        </p:spPr>
      </p:pic>
      <p:pic>
        <p:nvPicPr>
          <p:cNvPr id="107" name="Google Shape;107;p15"/>
          <p:cNvPicPr preferRelativeResize="0"/>
          <p:nvPr/>
        </p:nvPicPr>
        <p:blipFill>
          <a:blip r:embed="rId6">
            <a:alphaModFix/>
          </a:blip>
          <a:stretch>
            <a:fillRect/>
          </a:stretch>
        </p:blipFill>
        <p:spPr>
          <a:xfrm>
            <a:off x="6320788" y="4293188"/>
            <a:ext cx="619197" cy="619197"/>
          </a:xfrm>
          <a:prstGeom prst="rect">
            <a:avLst/>
          </a:prstGeom>
          <a:noFill/>
          <a:ln>
            <a:noFill/>
          </a:ln>
        </p:spPr>
      </p:pic>
      <p:sp>
        <p:nvSpPr>
          <p:cNvPr id="108" name="Google Shape;108;p15"/>
          <p:cNvSpPr txBox="1"/>
          <p:nvPr/>
        </p:nvSpPr>
        <p:spPr>
          <a:xfrm>
            <a:off x="7016175" y="4239786"/>
            <a:ext cx="2498400" cy="72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300">
                <a:solidFill>
                  <a:schemeClr val="dk2"/>
                </a:solidFill>
                <a:latin typeface="Raleway"/>
                <a:ea typeface="Raleway"/>
                <a:cs typeface="Raleway"/>
                <a:sym typeface="Raleway"/>
              </a:rPr>
              <a:t>Yelp</a:t>
            </a:r>
            <a:endParaRPr b="1" sz="2300">
              <a:solidFill>
                <a:schemeClr val="dk2"/>
              </a:solidFill>
              <a:latin typeface="Raleway"/>
              <a:ea typeface="Raleway"/>
              <a:cs typeface="Raleway"/>
              <a:sym typeface="Raleway"/>
            </a:endParaRPr>
          </a:p>
          <a:p>
            <a:pPr indent="0" lvl="0" marL="0" rtl="0" algn="l">
              <a:spcBef>
                <a:spcPts val="0"/>
              </a:spcBef>
              <a:spcAft>
                <a:spcPts val="0"/>
              </a:spcAft>
              <a:buNone/>
            </a:pPr>
            <a:r>
              <a:rPr lang="en">
                <a:solidFill>
                  <a:schemeClr val="dk2"/>
                </a:solidFill>
                <a:latin typeface="Raleway"/>
                <a:ea typeface="Raleway"/>
                <a:cs typeface="Raleway"/>
                <a:sym typeface="Raleway"/>
              </a:rPr>
              <a:t>10,083 restaurants</a:t>
            </a:r>
            <a:endParaRPr sz="2000">
              <a:solidFill>
                <a:schemeClr val="dk2"/>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Extractions</a:t>
            </a:r>
            <a:endParaRPr/>
          </a:p>
        </p:txBody>
      </p:sp>
      <p:sp>
        <p:nvSpPr>
          <p:cNvPr id="114" name="Google Shape;114;p16"/>
          <p:cNvSpPr txBox="1"/>
          <p:nvPr/>
        </p:nvSpPr>
        <p:spPr>
          <a:xfrm>
            <a:off x="729450" y="1922925"/>
            <a:ext cx="5368200" cy="3566400"/>
          </a:xfrm>
          <a:prstGeom prst="rect">
            <a:avLst/>
          </a:prstGeom>
          <a:noFill/>
          <a:ln>
            <a:noFill/>
          </a:ln>
        </p:spPr>
        <p:txBody>
          <a:bodyPr anchorCtr="0" anchor="ctr" bIns="91425" lIns="91425" spcFirstLastPara="1" rIns="91425" wrap="square" tIns="91425">
            <a:noAutofit/>
          </a:bodyPr>
          <a:lstStyle/>
          <a:p>
            <a:pPr indent="-311150" lvl="0" marL="45720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Google Maps and Yelp</a:t>
            </a:r>
            <a:endParaRPr sz="1300">
              <a:solidFill>
                <a:schemeClr val="accent1"/>
              </a:solidFill>
              <a:latin typeface="Lato"/>
              <a:ea typeface="Lato"/>
              <a:cs typeface="Lato"/>
              <a:sym typeface="Lato"/>
            </a:endParaRPr>
          </a:p>
          <a:p>
            <a:pPr indent="-298450" lvl="1" marL="914400" rtl="0" algn="l">
              <a:lnSpc>
                <a:spcPct val="115000"/>
              </a:lnSpc>
              <a:spcBef>
                <a:spcPts val="0"/>
              </a:spcBef>
              <a:spcAft>
                <a:spcPts val="0"/>
              </a:spcAft>
              <a:buClr>
                <a:schemeClr val="accent1"/>
              </a:buClr>
              <a:buSzPts val="1100"/>
              <a:buFont typeface="Lato"/>
              <a:buChar char="-"/>
            </a:pPr>
            <a:r>
              <a:rPr lang="en" sz="1100">
                <a:solidFill>
                  <a:schemeClr val="accent1"/>
                </a:solidFill>
                <a:latin typeface="Lato"/>
                <a:ea typeface="Lato"/>
                <a:cs typeface="Lato"/>
                <a:sym typeface="Lato"/>
              </a:rPr>
              <a:t>Price</a:t>
            </a:r>
            <a:endParaRPr sz="1100">
              <a:solidFill>
                <a:schemeClr val="accent1"/>
              </a:solidFill>
              <a:latin typeface="Lato"/>
              <a:ea typeface="Lato"/>
              <a:cs typeface="Lato"/>
              <a:sym typeface="Lato"/>
            </a:endParaRPr>
          </a:p>
          <a:p>
            <a:pPr indent="-298450" lvl="1" marL="914400" rtl="0" algn="l">
              <a:lnSpc>
                <a:spcPct val="115000"/>
              </a:lnSpc>
              <a:spcBef>
                <a:spcPts val="0"/>
              </a:spcBef>
              <a:spcAft>
                <a:spcPts val="0"/>
              </a:spcAft>
              <a:buClr>
                <a:schemeClr val="accent1"/>
              </a:buClr>
              <a:buSzPts val="1100"/>
              <a:buFont typeface="Lato"/>
              <a:buChar char="-"/>
            </a:pPr>
            <a:r>
              <a:rPr lang="en" sz="1100">
                <a:solidFill>
                  <a:schemeClr val="accent1"/>
                </a:solidFill>
                <a:latin typeface="Lato"/>
                <a:ea typeface="Lato"/>
                <a:cs typeface="Lato"/>
                <a:sym typeface="Lato"/>
              </a:rPr>
              <a:t>Ratings</a:t>
            </a:r>
            <a:endParaRPr sz="1100">
              <a:solidFill>
                <a:schemeClr val="accent1"/>
              </a:solidFill>
              <a:latin typeface="Lato"/>
              <a:ea typeface="Lato"/>
              <a:cs typeface="Lato"/>
              <a:sym typeface="Lato"/>
            </a:endParaRPr>
          </a:p>
          <a:p>
            <a:pPr indent="-298450" lvl="1" marL="914400" rtl="0" algn="l">
              <a:lnSpc>
                <a:spcPct val="115000"/>
              </a:lnSpc>
              <a:spcBef>
                <a:spcPts val="0"/>
              </a:spcBef>
              <a:spcAft>
                <a:spcPts val="0"/>
              </a:spcAft>
              <a:buClr>
                <a:schemeClr val="accent1"/>
              </a:buClr>
              <a:buSzPts val="1100"/>
              <a:buFont typeface="Lato"/>
              <a:buChar char="-"/>
            </a:pPr>
            <a:r>
              <a:rPr lang="en" sz="1100">
                <a:solidFill>
                  <a:schemeClr val="accent1"/>
                </a:solidFill>
                <a:latin typeface="Lato"/>
                <a:ea typeface="Lato"/>
                <a:cs typeface="Lato"/>
                <a:sym typeface="Lato"/>
              </a:rPr>
              <a:t>Cuisines served at the restaurant</a:t>
            </a:r>
            <a:endParaRPr sz="1100">
              <a:solidFill>
                <a:schemeClr val="accent1"/>
              </a:solidFill>
              <a:latin typeface="Lato"/>
              <a:ea typeface="Lato"/>
              <a:cs typeface="Lato"/>
              <a:sym typeface="Lato"/>
            </a:endParaRPr>
          </a:p>
          <a:p>
            <a:pPr indent="-298450" lvl="1" marL="914400" rtl="0" algn="l">
              <a:lnSpc>
                <a:spcPct val="115000"/>
              </a:lnSpc>
              <a:spcBef>
                <a:spcPts val="0"/>
              </a:spcBef>
              <a:spcAft>
                <a:spcPts val="0"/>
              </a:spcAft>
              <a:buClr>
                <a:schemeClr val="accent1"/>
              </a:buClr>
              <a:buSzPts val="1100"/>
              <a:buFont typeface="Lato"/>
              <a:buChar char="-"/>
            </a:pPr>
            <a:r>
              <a:rPr lang="en" sz="1100">
                <a:solidFill>
                  <a:schemeClr val="accent1"/>
                </a:solidFill>
                <a:latin typeface="Lato"/>
                <a:ea typeface="Lato"/>
                <a:cs typeface="Lato"/>
                <a:sym typeface="Lato"/>
              </a:rPr>
              <a:t>Average rating per cuisine of neighboring restaurants </a:t>
            </a:r>
            <a:endParaRPr sz="1100">
              <a:solidFill>
                <a:schemeClr val="accent1"/>
              </a:solidFill>
              <a:latin typeface="Lato"/>
              <a:ea typeface="Lato"/>
              <a:cs typeface="Lato"/>
              <a:sym typeface="Lato"/>
            </a:endParaRPr>
          </a:p>
          <a:p>
            <a:pPr indent="-298450" lvl="1" marL="914400" rtl="0" algn="l">
              <a:spcBef>
                <a:spcPts val="0"/>
              </a:spcBef>
              <a:spcAft>
                <a:spcPts val="0"/>
              </a:spcAft>
              <a:buClr>
                <a:schemeClr val="accent1"/>
              </a:buClr>
              <a:buSzPts val="1100"/>
              <a:buFont typeface="Lato"/>
              <a:buChar char="-"/>
            </a:pPr>
            <a:r>
              <a:rPr lang="en" sz="1100">
                <a:solidFill>
                  <a:schemeClr val="accent1"/>
                </a:solidFill>
                <a:latin typeface="Lato"/>
                <a:ea typeface="Lato"/>
                <a:cs typeface="Lato"/>
                <a:sym typeface="Lato"/>
              </a:rPr>
              <a:t>Average price per cuisine of neighboring restaurants</a:t>
            </a:r>
            <a:endParaRPr sz="1100">
              <a:solidFill>
                <a:schemeClr val="accent1"/>
              </a:solidFill>
              <a:latin typeface="Lato"/>
              <a:ea typeface="Lato"/>
              <a:cs typeface="Lato"/>
              <a:sym typeface="Lato"/>
            </a:endParaRPr>
          </a:p>
          <a:p>
            <a:pPr indent="-298450" lvl="1" marL="914400" rtl="0" algn="l">
              <a:spcBef>
                <a:spcPts val="0"/>
              </a:spcBef>
              <a:spcAft>
                <a:spcPts val="0"/>
              </a:spcAft>
              <a:buClr>
                <a:schemeClr val="accent1"/>
              </a:buClr>
              <a:buSzPts val="1100"/>
              <a:buFont typeface="Lato"/>
              <a:buChar char="-"/>
            </a:pPr>
            <a:r>
              <a:rPr lang="en" sz="1100">
                <a:solidFill>
                  <a:schemeClr val="accent1"/>
                </a:solidFill>
                <a:latin typeface="Lato"/>
                <a:ea typeface="Lato"/>
                <a:cs typeface="Lato"/>
                <a:sym typeface="Lato"/>
              </a:rPr>
              <a:t>Reviews</a:t>
            </a:r>
            <a:endParaRPr sz="1100">
              <a:solidFill>
                <a:schemeClr val="accent1"/>
              </a:solidFill>
              <a:latin typeface="Lato"/>
              <a:ea typeface="Lato"/>
              <a:cs typeface="Lato"/>
              <a:sym typeface="Lato"/>
            </a:endParaRPr>
          </a:p>
          <a:p>
            <a:pPr indent="-298450" lvl="1" marL="914400" rtl="0" algn="l">
              <a:spcBef>
                <a:spcPts val="0"/>
              </a:spcBef>
              <a:spcAft>
                <a:spcPts val="0"/>
              </a:spcAft>
              <a:buClr>
                <a:schemeClr val="accent1"/>
              </a:buClr>
              <a:buSzPts val="1100"/>
              <a:buFont typeface="Lato"/>
              <a:buChar char="-"/>
            </a:pPr>
            <a:r>
              <a:rPr lang="en" sz="1100">
                <a:solidFill>
                  <a:schemeClr val="accent1"/>
                </a:solidFill>
                <a:latin typeface="Lato"/>
                <a:ea typeface="Lato"/>
                <a:cs typeface="Lato"/>
                <a:sym typeface="Lato"/>
              </a:rPr>
              <a:t>Popular times/Occupancy</a:t>
            </a:r>
            <a:endParaRPr sz="1100">
              <a:solidFill>
                <a:schemeClr val="accent1"/>
              </a:solidFill>
              <a:latin typeface="Lato"/>
              <a:ea typeface="Lato"/>
              <a:cs typeface="Lato"/>
              <a:sym typeface="Lato"/>
            </a:endParaRPr>
          </a:p>
          <a:p>
            <a:pPr indent="-298450" lvl="1" marL="914400" rtl="0" algn="l">
              <a:spcBef>
                <a:spcPts val="0"/>
              </a:spcBef>
              <a:spcAft>
                <a:spcPts val="0"/>
              </a:spcAft>
              <a:buClr>
                <a:schemeClr val="accent1"/>
              </a:buClr>
              <a:buSzPts val="1100"/>
              <a:buFont typeface="Lato"/>
              <a:buChar char="-"/>
            </a:pPr>
            <a:r>
              <a:rPr lang="en" sz="1100">
                <a:solidFill>
                  <a:schemeClr val="accent1"/>
                </a:solidFill>
                <a:latin typeface="Lato"/>
                <a:ea typeface="Lato"/>
                <a:cs typeface="Lato"/>
                <a:sym typeface="Lato"/>
              </a:rPr>
              <a:t>Amenities</a:t>
            </a:r>
            <a:endParaRPr sz="1100">
              <a:solidFill>
                <a:schemeClr val="accent1"/>
              </a:solidFill>
              <a:latin typeface="Lato"/>
              <a:ea typeface="Lato"/>
              <a:cs typeface="Lato"/>
              <a:sym typeface="Lato"/>
            </a:endParaRPr>
          </a:p>
          <a:p>
            <a:pPr indent="-311150" lvl="0" marL="45720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Los Angeles Crime Data</a:t>
            </a:r>
            <a:endParaRPr sz="1300">
              <a:solidFill>
                <a:schemeClr val="accent1"/>
              </a:solidFill>
              <a:latin typeface="Lato"/>
              <a:ea typeface="Lato"/>
              <a:cs typeface="Lato"/>
              <a:sym typeface="Lato"/>
            </a:endParaRPr>
          </a:p>
          <a:p>
            <a:pPr indent="-298450" lvl="1" marL="914400" rtl="0" algn="l">
              <a:lnSpc>
                <a:spcPct val="115000"/>
              </a:lnSpc>
              <a:spcBef>
                <a:spcPts val="0"/>
              </a:spcBef>
              <a:spcAft>
                <a:spcPts val="0"/>
              </a:spcAft>
              <a:buClr>
                <a:schemeClr val="accent1"/>
              </a:buClr>
              <a:buSzPts val="1100"/>
              <a:buFont typeface="Lato"/>
              <a:buChar char="-"/>
            </a:pPr>
            <a:r>
              <a:rPr lang="en" sz="1100">
                <a:solidFill>
                  <a:schemeClr val="accent1"/>
                </a:solidFill>
                <a:latin typeface="Lato"/>
                <a:ea typeface="Lato"/>
                <a:cs typeface="Lato"/>
                <a:sym typeface="Lato"/>
              </a:rPr>
              <a:t>Total count of crime reported in a zip code</a:t>
            </a:r>
            <a:endParaRPr sz="1100">
              <a:solidFill>
                <a:schemeClr val="accent1"/>
              </a:solidFill>
              <a:latin typeface="Lato"/>
              <a:ea typeface="Lato"/>
              <a:cs typeface="Lato"/>
              <a:sym typeface="Lato"/>
            </a:endParaRPr>
          </a:p>
          <a:p>
            <a:pPr indent="-311150" lvl="0" marL="45720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Los Angeles Census Data</a:t>
            </a:r>
            <a:endParaRPr sz="1300">
              <a:solidFill>
                <a:schemeClr val="accent1"/>
              </a:solidFill>
              <a:latin typeface="Lato"/>
              <a:ea typeface="Lato"/>
              <a:cs typeface="Lato"/>
              <a:sym typeface="Lato"/>
            </a:endParaRPr>
          </a:p>
          <a:p>
            <a:pPr indent="-298450" lvl="1" marL="914400" rtl="0" algn="l">
              <a:lnSpc>
                <a:spcPct val="115000"/>
              </a:lnSpc>
              <a:spcBef>
                <a:spcPts val="0"/>
              </a:spcBef>
              <a:spcAft>
                <a:spcPts val="0"/>
              </a:spcAft>
              <a:buClr>
                <a:schemeClr val="accent1"/>
              </a:buClr>
              <a:buSzPts val="1100"/>
              <a:buFont typeface="Lato"/>
              <a:buChar char="-"/>
            </a:pPr>
            <a:r>
              <a:rPr lang="en" sz="1100">
                <a:solidFill>
                  <a:schemeClr val="accent1"/>
                </a:solidFill>
                <a:latin typeface="Lato"/>
                <a:ea typeface="Lato"/>
                <a:cs typeface="Lato"/>
                <a:sym typeface="Lato"/>
              </a:rPr>
              <a:t>Average population density of the zip code</a:t>
            </a:r>
            <a:endParaRPr sz="1100">
              <a:solidFill>
                <a:schemeClr val="accent1"/>
              </a:solidFill>
              <a:latin typeface="Lato"/>
              <a:ea typeface="Lato"/>
              <a:cs typeface="Lato"/>
              <a:sym typeface="Lato"/>
            </a:endParaRPr>
          </a:p>
          <a:p>
            <a:pPr indent="-311150" lvl="0" marL="45720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Los Angeles parking meters</a:t>
            </a:r>
            <a:endParaRPr sz="1300">
              <a:solidFill>
                <a:schemeClr val="accent1"/>
              </a:solidFill>
              <a:latin typeface="Lato"/>
              <a:ea typeface="Lato"/>
              <a:cs typeface="Lato"/>
              <a:sym typeface="Lato"/>
            </a:endParaRPr>
          </a:p>
          <a:p>
            <a:pPr indent="-311150" lvl="1" marL="914400" rtl="0" algn="l">
              <a:lnSpc>
                <a:spcPct val="115000"/>
              </a:lnSpc>
              <a:spcBef>
                <a:spcPts val="0"/>
              </a:spcBef>
              <a:spcAft>
                <a:spcPts val="0"/>
              </a:spcAft>
              <a:buClr>
                <a:schemeClr val="accent1"/>
              </a:buClr>
              <a:buSzPts val="1300"/>
              <a:buFont typeface="Lato"/>
              <a:buChar char="-"/>
            </a:pPr>
            <a:r>
              <a:rPr lang="en" sz="1100">
                <a:solidFill>
                  <a:schemeClr val="accent1"/>
                </a:solidFill>
                <a:latin typeface="Lato"/>
                <a:ea typeface="Lato"/>
                <a:cs typeface="Lato"/>
                <a:sym typeface="Lato"/>
              </a:rPr>
              <a:t>Number of parking meters near the location within a radius</a:t>
            </a:r>
            <a:endParaRPr sz="1300">
              <a:solidFill>
                <a:schemeClr val="accent1"/>
              </a:solidFill>
              <a:latin typeface="Lato"/>
              <a:ea typeface="Lato"/>
              <a:cs typeface="Lato"/>
              <a:sym typeface="Lato"/>
            </a:endParaRPr>
          </a:p>
          <a:p>
            <a:pPr indent="0" lvl="0" marL="0" rtl="0" algn="l">
              <a:spcBef>
                <a:spcPts val="1600"/>
              </a:spcBef>
              <a:spcAft>
                <a:spcPts val="1600"/>
              </a:spcAft>
              <a:buNone/>
            </a:pPr>
            <a:r>
              <a:t/>
            </a:r>
            <a:endParaRPr sz="1300">
              <a:solidFill>
                <a:schemeClr val="accent1"/>
              </a:solidFill>
              <a:latin typeface="Lato"/>
              <a:ea typeface="Lato"/>
              <a:cs typeface="Lato"/>
              <a:sym typeface="Lato"/>
            </a:endParaRPr>
          </a:p>
        </p:txBody>
      </p:sp>
      <p:pic>
        <p:nvPicPr>
          <p:cNvPr id="115" name="Google Shape;115;p16"/>
          <p:cNvPicPr preferRelativeResize="0"/>
          <p:nvPr/>
        </p:nvPicPr>
        <p:blipFill>
          <a:blip r:embed="rId3">
            <a:alphaModFix/>
          </a:blip>
          <a:stretch>
            <a:fillRect/>
          </a:stretch>
        </p:blipFill>
        <p:spPr>
          <a:xfrm>
            <a:off x="5090700" y="1694325"/>
            <a:ext cx="3999400" cy="240296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pic>
        <p:nvPicPr>
          <p:cNvPr id="120" name="Google Shape;120;p17"/>
          <p:cNvPicPr preferRelativeResize="0"/>
          <p:nvPr/>
        </p:nvPicPr>
        <p:blipFill>
          <a:blip r:embed="rId3">
            <a:alphaModFix/>
          </a:blip>
          <a:stretch>
            <a:fillRect/>
          </a:stretch>
        </p:blipFill>
        <p:spPr>
          <a:xfrm>
            <a:off x="5944550" y="2936451"/>
            <a:ext cx="3199450" cy="2207050"/>
          </a:xfrm>
          <a:prstGeom prst="rect">
            <a:avLst/>
          </a:prstGeom>
          <a:noFill/>
          <a:ln>
            <a:noFill/>
          </a:ln>
        </p:spPr>
      </p:pic>
      <p:pic>
        <p:nvPicPr>
          <p:cNvPr id="121" name="Google Shape;121;p17"/>
          <p:cNvPicPr preferRelativeResize="0"/>
          <p:nvPr/>
        </p:nvPicPr>
        <p:blipFill>
          <a:blip r:embed="rId4">
            <a:alphaModFix/>
          </a:blip>
          <a:stretch>
            <a:fillRect/>
          </a:stretch>
        </p:blipFill>
        <p:spPr>
          <a:xfrm>
            <a:off x="-312525" y="-64462"/>
            <a:ext cx="6181899" cy="3066425"/>
          </a:xfrm>
          <a:prstGeom prst="rect">
            <a:avLst/>
          </a:prstGeom>
          <a:noFill/>
          <a:ln>
            <a:noFill/>
          </a:ln>
        </p:spPr>
      </p:pic>
      <p:pic>
        <p:nvPicPr>
          <p:cNvPr id="122" name="Google Shape;122;p17"/>
          <p:cNvPicPr preferRelativeResize="0"/>
          <p:nvPr/>
        </p:nvPicPr>
        <p:blipFill>
          <a:blip r:embed="rId5">
            <a:alphaModFix/>
          </a:blip>
          <a:stretch>
            <a:fillRect/>
          </a:stretch>
        </p:blipFill>
        <p:spPr>
          <a:xfrm>
            <a:off x="3042875" y="3072075"/>
            <a:ext cx="2965563" cy="2071425"/>
          </a:xfrm>
          <a:prstGeom prst="rect">
            <a:avLst/>
          </a:prstGeom>
          <a:noFill/>
          <a:ln>
            <a:noFill/>
          </a:ln>
        </p:spPr>
      </p:pic>
      <p:pic>
        <p:nvPicPr>
          <p:cNvPr id="123" name="Google Shape;123;p17"/>
          <p:cNvPicPr preferRelativeResize="0"/>
          <p:nvPr/>
        </p:nvPicPr>
        <p:blipFill>
          <a:blip r:embed="rId6">
            <a:alphaModFix/>
          </a:blip>
          <a:stretch>
            <a:fillRect/>
          </a:stretch>
        </p:blipFill>
        <p:spPr>
          <a:xfrm>
            <a:off x="0" y="3001949"/>
            <a:ext cx="3042875" cy="2141550"/>
          </a:xfrm>
          <a:prstGeom prst="rect">
            <a:avLst/>
          </a:prstGeom>
          <a:noFill/>
          <a:ln>
            <a:noFill/>
          </a:ln>
        </p:spPr>
      </p:pic>
      <p:sp>
        <p:nvSpPr>
          <p:cNvPr id="124" name="Google Shape;124;p17"/>
          <p:cNvSpPr txBox="1"/>
          <p:nvPr>
            <p:ph idx="4294967295" type="title"/>
          </p:nvPr>
        </p:nvSpPr>
        <p:spPr>
          <a:xfrm>
            <a:off x="0" y="65175"/>
            <a:ext cx="18543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a:t>
            </a:r>
            <a:endParaRPr/>
          </a:p>
        </p:txBody>
      </p:sp>
      <p:sp>
        <p:nvSpPr>
          <p:cNvPr id="125" name="Google Shape;125;p17"/>
          <p:cNvSpPr txBox="1"/>
          <p:nvPr/>
        </p:nvSpPr>
        <p:spPr>
          <a:xfrm>
            <a:off x="5714050" y="108175"/>
            <a:ext cx="3550800" cy="15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Facts: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Most common cuisine: Mexican</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Most correlated amenity: Street Parking</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Most </a:t>
            </a:r>
            <a:r>
              <a:rPr lang="en">
                <a:latin typeface="Lato"/>
                <a:ea typeface="Lato"/>
                <a:cs typeface="Lato"/>
                <a:sym typeface="Lato"/>
              </a:rPr>
              <a:t>correlated</a:t>
            </a:r>
            <a:r>
              <a:rPr lang="en">
                <a:latin typeface="Lato"/>
                <a:ea typeface="Lato"/>
                <a:cs typeface="Lato"/>
                <a:sym typeface="Lato"/>
              </a:rPr>
              <a:t> cuisine: Hotdogs</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Most correlated feature: Average rating of nearby restaurants of the same cuisine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Work</a:t>
            </a:r>
            <a:endParaRPr/>
          </a:p>
        </p:txBody>
      </p:sp>
      <p:sp>
        <p:nvSpPr>
          <p:cNvPr id="131" name="Google Shape;131;p18"/>
          <p:cNvSpPr txBox="1"/>
          <p:nvPr>
            <p:ph idx="1" type="body"/>
          </p:nvPr>
        </p:nvSpPr>
        <p:spPr>
          <a:xfrm>
            <a:off x="729450" y="2078875"/>
            <a:ext cx="7915200" cy="2818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Handling class imbalance  by dividing ratings in categories of equal instances.</a:t>
            </a:r>
            <a:endParaRPr/>
          </a:p>
          <a:p>
            <a:pPr indent="-311150" lvl="0" marL="457200" rtl="0" algn="l">
              <a:spcBef>
                <a:spcPts val="0"/>
              </a:spcBef>
              <a:spcAft>
                <a:spcPts val="0"/>
              </a:spcAft>
              <a:buSzPts val="1300"/>
              <a:buChar char="-"/>
            </a:pPr>
            <a:r>
              <a:rPr lang="en"/>
              <a:t>Making use of reviews mined and popular times of the restaurant in order to better predict the success of a cuisine and providing a competitive advantage.</a:t>
            </a:r>
            <a:endParaRPr/>
          </a:p>
          <a:p>
            <a:pPr indent="-311150" lvl="0" marL="457200" rtl="0" algn="l">
              <a:spcBef>
                <a:spcPts val="0"/>
              </a:spcBef>
              <a:spcAft>
                <a:spcPts val="0"/>
              </a:spcAft>
              <a:buSzPts val="1300"/>
              <a:buChar char="-"/>
            </a:pPr>
            <a:r>
              <a:rPr lang="en"/>
              <a:t>Including population density and average income as features.</a:t>
            </a:r>
            <a:endParaRPr/>
          </a:p>
          <a:p>
            <a:pPr indent="-311150" lvl="0" marL="457200" rtl="0" algn="l">
              <a:spcBef>
                <a:spcPts val="0"/>
              </a:spcBef>
              <a:spcAft>
                <a:spcPts val="0"/>
              </a:spcAft>
              <a:buSzPts val="1300"/>
              <a:buChar char="-"/>
            </a:pPr>
            <a:r>
              <a:rPr lang="en"/>
              <a:t>Incorporating the total number of parking meters and lots in the neighbourhood of the restaurant.</a:t>
            </a:r>
            <a:endParaRPr/>
          </a:p>
          <a:p>
            <a:pPr indent="-311150" lvl="0" marL="457200" rtl="0" algn="l">
              <a:spcBef>
                <a:spcPts val="0"/>
              </a:spcBef>
              <a:spcAft>
                <a:spcPts val="0"/>
              </a:spcAft>
              <a:buSzPts val="1300"/>
              <a:buChar char="-"/>
            </a:pPr>
            <a:r>
              <a:rPr lang="en"/>
              <a:t>Suggesting the price level of the restaurant given the cuisine and its location.</a:t>
            </a:r>
            <a:endParaRPr/>
          </a:p>
          <a:p>
            <a:pPr indent="-311150" lvl="0" marL="457200" rtl="0" algn="l">
              <a:spcBef>
                <a:spcPts val="0"/>
              </a:spcBef>
              <a:spcAft>
                <a:spcPts val="0"/>
              </a:spcAft>
              <a:buSzPts val="1300"/>
              <a:buChar char="-"/>
            </a:pPr>
            <a:r>
              <a:rPr lang="en"/>
              <a:t>We have currently defined the success of a restaurant in terms of having higher ratings. We aim to explore the success of a restaurant in terms of review counts and number of visitors.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